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Catamaran"/>
      <p:regular r:id="rId16"/>
      <p:bold r:id="rId17"/>
    </p:embeddedFont>
    <p:embeddedFont>
      <p:font typeface="Noto Sans KR"/>
      <p:regular r:id="rId18"/>
      <p:bold r:id="rId19"/>
    </p:embeddedFont>
    <p:embeddedFont>
      <p:font typeface="Bebas Neue"/>
      <p:regular r:id="rId20"/>
    </p:embeddedFont>
    <p:embeddedFont>
      <p:font typeface="IBM Plex Sans KR Medium"/>
      <p:regular r:id="rId21"/>
      <p:bold r:id="rId22"/>
    </p:embeddedFont>
    <p:embeddedFont>
      <p:font typeface="Lexend Deca"/>
      <p:regular r:id="rId23"/>
      <p:bold r:id="rId24"/>
    </p:embeddedFont>
    <p:embeddedFont>
      <p:font typeface="IBM Plex Sans KR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27" roundtripDataSignature="AMtx7mjr0HIhtac10DfLaBlDsrHSEHD22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ebasNeue-regular.fntdata"/><Relationship Id="rId22" Type="http://schemas.openxmlformats.org/officeDocument/2006/relationships/font" Target="fonts/IBMPlexSansKRMedium-bold.fntdata"/><Relationship Id="rId21" Type="http://schemas.openxmlformats.org/officeDocument/2006/relationships/font" Target="fonts/IBMPlexSansKRMedium-regular.fntdata"/><Relationship Id="rId24" Type="http://schemas.openxmlformats.org/officeDocument/2006/relationships/font" Target="fonts/LexendDeca-bold.fntdata"/><Relationship Id="rId23" Type="http://schemas.openxmlformats.org/officeDocument/2006/relationships/font" Target="fonts/LexendDeca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BMPlexSansKR-bold.fntdata"/><Relationship Id="rId25" Type="http://schemas.openxmlformats.org/officeDocument/2006/relationships/font" Target="fonts/IBMPlexSansKR-regular.fntdata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Catamaran-bold.fntdata"/><Relationship Id="rId16" Type="http://schemas.openxmlformats.org/officeDocument/2006/relationships/font" Target="fonts/Catamaran-regular.fntdata"/><Relationship Id="rId19" Type="http://schemas.openxmlformats.org/officeDocument/2006/relationships/font" Target="fonts/NotoSansKR-bold.fntdata"/><Relationship Id="rId18" Type="http://schemas.openxmlformats.org/officeDocument/2006/relationships/font" Target="fonts/NotoSansKR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826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555555"/>
                </a:solidFill>
              </a:rPr>
              <a:t>Dijkstra의 알고리즘은 최단 경로 문제를 해결하기 위해 널리 사용되는 알고리즘이지만 모든 상황에서 최선의 선택이 아닐 수 있다. </a:t>
            </a:r>
            <a:endParaRPr sz="1150">
              <a:solidFill>
                <a:srgbClr val="55555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50">
                <a:solidFill>
                  <a:srgbClr val="212529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에이스타 알고리즘은 다익스트라 알고리즘을 확장하여 만들어진 것으로, 시작 노드와 목적지 노드를 정하고 두 노드 사이의 최단 거리를 파악하는 경로 탐색 알고리즘이다.</a:t>
            </a:r>
            <a:endParaRPr sz="1150">
              <a:solidFill>
                <a:srgbClr val="212529"/>
              </a:solidFill>
              <a:highlight>
                <a:srgbClr val="FFFFFF"/>
              </a:highlight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50">
                <a:solidFill>
                  <a:srgbClr val="212529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에이스타 알고리즘은 현재 상태의 비용을 G, 현재 상태에서 다음 상태로 이동할 때의 휴리스틱 함수를 H라고 할 때, 둘을 더한 F가 최소가 되는 지점을 우선적으로 탐색한다.</a:t>
            </a:r>
            <a:endParaRPr sz="1150">
              <a:solidFill>
                <a:srgbClr val="212529"/>
              </a:solidFill>
              <a:highlight>
                <a:srgbClr val="FFFFFF"/>
              </a:highlight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50">
              <a:solidFill>
                <a:srgbClr val="212529"/>
              </a:solidFill>
              <a:highlight>
                <a:srgbClr val="FFFFFF"/>
              </a:highlight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50">
                <a:solidFill>
                  <a:srgbClr val="212529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휴리스틱 함수, 내지는 휴리스틱 추정값을 어떻게 제공하느냐에 따라 알고리즘의 성능이 결정되는데,</a:t>
            </a:r>
            <a:endParaRPr sz="1150">
              <a:solidFill>
                <a:srgbClr val="212529"/>
              </a:solidFill>
              <a:highlight>
                <a:srgbClr val="FFFFFF"/>
              </a:highlight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50">
                <a:solidFill>
                  <a:srgbClr val="212529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만약 휴리스틱 함수에서 목적지 노드까지의 남은 거리를 너무 과대평가한다면 실제로는 최단거리라도 해당 알고리즘 내에서는 최단 거리가 아닌 것으로 오인할 수 있고,</a:t>
            </a:r>
            <a:endParaRPr sz="1150">
              <a:solidFill>
                <a:srgbClr val="212529"/>
              </a:solidFill>
              <a:highlight>
                <a:srgbClr val="FFFFFF"/>
              </a:highlight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50">
                <a:solidFill>
                  <a:srgbClr val="212529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이 경우 최단경로 탐색에 실패할 수 있다는 단점이 있기 때문에 주의하여야 한다.</a:t>
            </a:r>
            <a:endParaRPr sz="1150">
              <a:solidFill>
                <a:srgbClr val="212529"/>
              </a:solidFill>
              <a:highlight>
                <a:srgbClr val="FFFFFF"/>
              </a:highlight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50">
              <a:solidFill>
                <a:srgbClr val="212529"/>
              </a:solidFill>
              <a:highlight>
                <a:srgbClr val="FFFFFF"/>
              </a:highlight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50">
                <a:solidFill>
                  <a:srgbClr val="212529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예를 들어, 현재 보이는 그림에서 휴리스틱 추정값이 10으로 설정되어 있다면 목적지 노드로 이어지는 노드들에서 목적지 노드를 탐색할 때 최단거리가 아니라고 오인할 수 있고,</a:t>
            </a:r>
            <a:endParaRPr sz="1150">
              <a:solidFill>
                <a:srgbClr val="212529"/>
              </a:solidFill>
              <a:highlight>
                <a:srgbClr val="FFFFFF"/>
              </a:highlight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50">
                <a:solidFill>
                  <a:srgbClr val="212529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1로 설정되어 있다면 실제로는 추정치보다 더 먼 루트로 돌아가는 경우가 생길 수 있다.</a:t>
            </a:r>
            <a:endParaRPr sz="1150">
              <a:solidFill>
                <a:srgbClr val="212529"/>
              </a:solidFill>
              <a:highlight>
                <a:srgbClr val="FFFFFF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에이스타 알고리즘을 간단한 예시를 통해 알아보자.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O(열린 목록, Open List)와 C(닫힌 목록, Close List)라는 저장소가 있으며, O에는 최단 경로를 분석하기 위한 상태값들이 계속 갱신되며, C에는 처리가 완료된 노드를 담아둔다.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rabicPeriod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출발 노드인 0을 C에 집어 넣는다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rabicPeriod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0번 노드와 연결된 노드는 1번과 3번 노드를 O에 추가한다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추가할 때 F, G, H, Parent Node값도 함께 추가하는데,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G는 시작 노드에서 해당 노드까지의 실제 소요 경비값,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H는 휴리스틱 추정값으로 해당 노드에서 최종 목적지까지 도달하는데 소요될 것이라고 추정되는 값,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Parent Node는 해당 노드에 도달하기 직전에 거치는 노드 번호이다.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1번 노드에 대해서는 Parent Node는 0번 노드, G 값은 5.6이 될 것이다.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H 값의 경우 기준이 필요한데, 여기서는 해당 노드에서 목적지인 6번 노드까지의 직선 거리로 하기로 정했다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이 경우 H는 12는 값이 산출된다.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rabicPeriod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3번 노드에 대해서도 마찬가지이며, 이중 F의 값이 더 작은 쪽을 C에 담아두고 이와 같은 방법으로 탐색을 계속 진행하게 된다 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BFS는 Breadth First Search의 약어로 너비 우선 검색이라고 할 수 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다음에 설명할 DFS와 같이 맹목적 탐색방법 중 하나로서 두 노드 사이의 최단 거리 탐색에 적합한 방식입니다.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BFS는 이름과 같이 너비를 기준으로 각 계층별 노드들을 방문하며 탐색하며, 현재 노드에서 인접한 노드들을 우선적으로 탐색합니다.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이처럼 모든 정점을 순차적으로 방문하다보니 시간 복잡도가 다소 있는 수준이기도 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장점으로는 두 노드 간의 최단 길이 경로를 알고자 할때 이를 보장해준다는 점이 있습니다. 길이가 길지 않을 경우 최단 거리를 찾는 데에 효율적입니다.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단점은 경로가 길어지거나 노드가 많을 경우 탐색 가짓수가 증가하면서 많은 기억 공간이 필요해지고, 도착 노드에 도달하면서 종료되기에 모든 경로를 찾지 않고 경로별 특징을 저장할 수 없습니다.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오른쪽의 예시를 보시면, BFS가 Queue의 형태를 갖고 있는 것을 확인할 수 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먼저 시작점인 0이 큐에 들어간 후, 인접한 노드들을 탐색하면서 dequeue됩니다. (1번 ~ 2번)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비워진 큐에는 시작점과 인접한 노드들인 1,2,4가 순차적으로 enqueue됩니다. (3번 ~ 5번)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먼저 들어온 1번 노드부터 dequeue되면서, 1과 인접한 노드들을 enqueue하려고 하지만, 이때 이미 지나온 노드들은 입력되지 않습니다. (6번)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마찬가지로 2번 노드도 dequeue되면서 확인하자, 유일하게 방문하지 않은 3번에 enqueue됩니다. (7번)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이후 4번, 3번 노드들의 인접한 노드들이 이미 지나온 길임을 확인하면서 queue가 비워졌을 때 비로소 탐색이 종료됩니다. (8~9번)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해당 예시는 특정 도착점을 잡지 않았으니 시작점에서 모든 모드로의 최단 거리가 찾아짐을 확인할 수 있고 (10번), 만일 도착 지점이 정해졌을 경우 그 지점이 탐색되자마자 종료되고 해당 최단 경로가 결과가 되었을 겁니다.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&lt;깊이 제한 질문 대비 조사&amp;발표할때 읽을 필요 없이 질문 들어올 시 참고용&gt;</a:t>
            </a:r>
            <a:br>
              <a:rPr lang="en"/>
            </a:br>
            <a:r>
              <a:rPr lang="en"/>
              <a:t>깊이 우선 탐색에서 깊이 제한은 탐색 공간이 매우 크거나 탐색의 목표를 찾기 위해 불필요하게 깊은 곳까지 탐색하는 것을 방지</a:t>
            </a:r>
            <a:br>
              <a:rPr lang="en"/>
            </a:br>
            <a:br>
              <a:rPr lang="en"/>
            </a:br>
            <a:r>
              <a:rPr lang="en"/>
              <a:t>특정 깊이에서 탐색을 멈추는 조건을 추가하는 방식으로 구현합니다.(보통 재귀의 방식을 사용/ 재귀의 방식이란 특정 함수가 자기 자신을 다시 호출하는 방식으로 문제를 해결하는 기법)</a:t>
            </a:r>
            <a:br>
              <a:rPr lang="en"/>
            </a:br>
            <a:br>
              <a:rPr lang="en"/>
            </a:br>
            <a:r>
              <a:rPr lang="en"/>
              <a:t>찾으려는 값이 제한보다 깊이 존재할 경우 탐색에 실패합니다.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다익스트라: 간선에 가중치가 있는 최단 경로 길찾기 알고리즘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도착 정점 외에도 각 정점까지의 경로를 반복적으로 탐색하여 최단 경로를 탐색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동작단계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출발노드를 설정하고, 최단 거리 테이블을 무한대(인피니트)로 초기화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방문하지 않은 노드 중 가장 짧은 노드를 선택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해당 노드를 거쳐 다른 노드로 가는 비용을 계산하여 최단거리 테이블을 갱신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이를 반복하여 목표지점까지의 최단 경로및 거리를 탐색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latin typeface="IBM Plex Sans KR"/>
                <a:ea typeface="IBM Plex Sans KR"/>
                <a:cs typeface="IBM Plex Sans KR"/>
                <a:sym typeface="IBM Plex Sans KR"/>
              </a:rPr>
              <a:t>A는 시작점/ E는 도착점</a:t>
            </a: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50">
                <a:solidFill>
                  <a:srgbClr val="555555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먼저 시작 노드인 A를 방문처리 해준다.</a:t>
            </a:r>
            <a:endParaRPr sz="1150">
              <a:solidFill>
                <a:srgbClr val="555555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50">
                <a:solidFill>
                  <a:srgbClr val="555555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다음으로 시작 노드 A와 가장 가까이 위치한 C 노드로 이동하고, 방문처리한다.</a:t>
            </a:r>
            <a:endParaRPr sz="1150">
              <a:solidFill>
                <a:srgbClr val="555555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50">
                <a:solidFill>
                  <a:srgbClr val="555555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이동한 C 노드에서는 B 노드와 D 노드로 이동을 할 수 있다.</a:t>
            </a:r>
            <a:endParaRPr sz="1150">
              <a:solidFill>
                <a:srgbClr val="555555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50">
              <a:solidFill>
                <a:srgbClr val="555555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50">
                <a:solidFill>
                  <a:srgbClr val="555555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먼저 B노드로 이동을 해보자. B 노드로 이동을 하게 되면,  </a:t>
            </a:r>
            <a:endParaRPr sz="1150">
              <a:solidFill>
                <a:srgbClr val="555555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50">
                <a:solidFill>
                  <a:srgbClr val="555555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DP에 저장된 값인 A - B 경로의 거리 4 보다</a:t>
            </a:r>
            <a:endParaRPr sz="1150">
              <a:solidFill>
                <a:srgbClr val="555555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50">
                <a:solidFill>
                  <a:srgbClr val="555555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위의 그림의 초록색 길인 A - C - B 경로의 거리 3이 더 가까운 거리가 된다.</a:t>
            </a:r>
            <a:endParaRPr sz="1150">
              <a:solidFill>
                <a:srgbClr val="555555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50">
                <a:solidFill>
                  <a:srgbClr val="555555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따라서 DP를 업데이트해 준다.</a:t>
            </a:r>
            <a:endParaRPr sz="1150">
              <a:solidFill>
                <a:srgbClr val="555555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50">
              <a:solidFill>
                <a:srgbClr val="555555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50">
                <a:solidFill>
                  <a:srgbClr val="555555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마찬가지로 C노드에서 D 노드로 가준다.</a:t>
            </a:r>
            <a:endParaRPr sz="1150">
              <a:solidFill>
                <a:srgbClr val="555555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50">
                <a:solidFill>
                  <a:srgbClr val="555555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DP에 저장된 값인 A - D는 직접적으로 이동할 수 없는 값인 INF로 표현이 되어있다. (INF는 엄청 큰 수이다.)</a:t>
            </a:r>
            <a:endParaRPr sz="1150">
              <a:solidFill>
                <a:srgbClr val="555555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50">
                <a:solidFill>
                  <a:srgbClr val="555555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이 값은, A - C - D의 경로를 이동한 7보다 큰 값이므로, DP를 업데이트해 준다.</a:t>
            </a:r>
            <a:endParaRPr sz="1150">
              <a:solidFill>
                <a:srgbClr val="555555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50">
              <a:solidFill>
                <a:srgbClr val="555555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50">
                <a:solidFill>
                  <a:srgbClr val="555555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C 노드의 탐색이 끝났으므로, 다음으로 A노드와 가까운 노드인 B 노드를 탐색한다.</a:t>
            </a:r>
            <a:endParaRPr sz="1150">
              <a:solidFill>
                <a:srgbClr val="555555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50">
              <a:solidFill>
                <a:srgbClr val="555555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50">
                <a:solidFill>
                  <a:srgbClr val="555555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B 노드에서는 D노드로의 경로밖에 없다.</a:t>
            </a:r>
            <a:endParaRPr sz="1150">
              <a:solidFill>
                <a:srgbClr val="555555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50">
                <a:solidFill>
                  <a:srgbClr val="555555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endParaRPr sz="1150">
              <a:solidFill>
                <a:srgbClr val="555555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50">
                <a:solidFill>
                  <a:srgbClr val="555555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현재 DP에 저장되어 있는 A - D는 이전에 구해놓은 D까지의 최단거리이다.</a:t>
            </a:r>
            <a:endParaRPr sz="1150">
              <a:solidFill>
                <a:srgbClr val="555555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50">
                <a:solidFill>
                  <a:srgbClr val="555555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하지만, B 노드에서 D 노드를 거치는 거리가 6으로 저장된 값보다 작기 때문에 업데이트해 준다.</a:t>
            </a:r>
            <a:endParaRPr sz="1150">
              <a:solidFill>
                <a:srgbClr val="555555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50">
                <a:solidFill>
                  <a:srgbClr val="555555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endParaRPr sz="1150">
              <a:solidFill>
                <a:srgbClr val="555555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50">
                <a:solidFill>
                  <a:srgbClr val="555555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마찬가지로 D 노드를 방문처리하고, 위와 같은 방식으로 처리하면 최종 결과가 나오게 된다.</a:t>
            </a:r>
            <a:endParaRPr sz="1150">
              <a:solidFill>
                <a:srgbClr val="555555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lnSpc>
                <a:spcPct val="1826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50">
              <a:solidFill>
                <a:srgbClr val="55555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2"/>
          <p:cNvSpPr txBox="1"/>
          <p:nvPr>
            <p:ph type="ctrTitle"/>
          </p:nvPr>
        </p:nvSpPr>
        <p:spPr>
          <a:xfrm>
            <a:off x="713225" y="1129925"/>
            <a:ext cx="7717500" cy="24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300">
                <a:solidFill>
                  <a:srgbClr val="212529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1" type="subTitle"/>
          </p:nvPr>
        </p:nvSpPr>
        <p:spPr>
          <a:xfrm>
            <a:off x="2392500" y="3604075"/>
            <a:ext cx="43590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12"/>
          <p:cNvSpPr/>
          <p:nvPr/>
        </p:nvSpPr>
        <p:spPr>
          <a:xfrm>
            <a:off x="-565100" y="-462500"/>
            <a:ext cx="59091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2"/>
          <p:cNvSpPr/>
          <p:nvPr/>
        </p:nvSpPr>
        <p:spPr>
          <a:xfrm>
            <a:off x="3799950" y="4608575"/>
            <a:ext cx="59091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/>
          <p:nvPr>
            <p:ph hasCustomPrompt="1" type="title"/>
          </p:nvPr>
        </p:nvSpPr>
        <p:spPr>
          <a:xfrm>
            <a:off x="1284000" y="1412950"/>
            <a:ext cx="6576000" cy="182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6" name="Google Shape;56;p21"/>
          <p:cNvSpPr txBox="1"/>
          <p:nvPr>
            <p:ph idx="1" type="subTitle"/>
          </p:nvPr>
        </p:nvSpPr>
        <p:spPr>
          <a:xfrm>
            <a:off x="1284000" y="3239150"/>
            <a:ext cx="65760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7" name="Google Shape;57;p21"/>
          <p:cNvSpPr/>
          <p:nvPr/>
        </p:nvSpPr>
        <p:spPr>
          <a:xfrm>
            <a:off x="1596005" y="-462500"/>
            <a:ext cx="59520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21"/>
          <p:cNvSpPr/>
          <p:nvPr/>
        </p:nvSpPr>
        <p:spPr>
          <a:xfrm rot="-347">
            <a:off x="1596001" y="4608876"/>
            <a:ext cx="59520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3"/>
          <p:cNvSpPr txBox="1"/>
          <p:nvPr>
            <p:ph type="title"/>
          </p:nvPr>
        </p:nvSpPr>
        <p:spPr>
          <a:xfrm>
            <a:off x="1522713" y="2047575"/>
            <a:ext cx="2838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2" name="Google Shape;62;p23"/>
          <p:cNvSpPr txBox="1"/>
          <p:nvPr>
            <p:ph idx="2" type="title"/>
          </p:nvPr>
        </p:nvSpPr>
        <p:spPr>
          <a:xfrm>
            <a:off x="2589974" y="1454400"/>
            <a:ext cx="7038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3" name="Google Shape;63;p23"/>
          <p:cNvSpPr txBox="1"/>
          <p:nvPr>
            <p:ph idx="1" type="subTitle"/>
          </p:nvPr>
        </p:nvSpPr>
        <p:spPr>
          <a:xfrm>
            <a:off x="1522713" y="2405500"/>
            <a:ext cx="2838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3"/>
          <p:cNvSpPr txBox="1"/>
          <p:nvPr>
            <p:ph idx="3" type="title"/>
          </p:nvPr>
        </p:nvSpPr>
        <p:spPr>
          <a:xfrm>
            <a:off x="4782992" y="2047575"/>
            <a:ext cx="2838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5" name="Google Shape;65;p23"/>
          <p:cNvSpPr txBox="1"/>
          <p:nvPr>
            <p:ph idx="4" type="title"/>
          </p:nvPr>
        </p:nvSpPr>
        <p:spPr>
          <a:xfrm>
            <a:off x="5850246" y="1454400"/>
            <a:ext cx="7038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6" name="Google Shape;66;p23"/>
          <p:cNvSpPr txBox="1"/>
          <p:nvPr>
            <p:ph idx="5" type="subTitle"/>
          </p:nvPr>
        </p:nvSpPr>
        <p:spPr>
          <a:xfrm>
            <a:off x="4782992" y="2405500"/>
            <a:ext cx="2838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 txBox="1"/>
          <p:nvPr>
            <p:ph idx="6" type="title"/>
          </p:nvPr>
        </p:nvSpPr>
        <p:spPr>
          <a:xfrm>
            <a:off x="1522713" y="3689650"/>
            <a:ext cx="2838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8" name="Google Shape;68;p23"/>
          <p:cNvSpPr txBox="1"/>
          <p:nvPr>
            <p:ph idx="7" type="title"/>
          </p:nvPr>
        </p:nvSpPr>
        <p:spPr>
          <a:xfrm>
            <a:off x="2589974" y="3096475"/>
            <a:ext cx="7038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23"/>
          <p:cNvSpPr txBox="1"/>
          <p:nvPr>
            <p:ph idx="8" type="subTitle"/>
          </p:nvPr>
        </p:nvSpPr>
        <p:spPr>
          <a:xfrm>
            <a:off x="1522713" y="4047575"/>
            <a:ext cx="2838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9" type="title"/>
          </p:nvPr>
        </p:nvSpPr>
        <p:spPr>
          <a:xfrm>
            <a:off x="4782992" y="3689650"/>
            <a:ext cx="2838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" name="Google Shape;71;p23"/>
          <p:cNvSpPr txBox="1"/>
          <p:nvPr>
            <p:ph idx="13" type="title"/>
          </p:nvPr>
        </p:nvSpPr>
        <p:spPr>
          <a:xfrm>
            <a:off x="5850246" y="3096475"/>
            <a:ext cx="7038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2" name="Google Shape;72;p23"/>
          <p:cNvSpPr txBox="1"/>
          <p:nvPr>
            <p:ph idx="14" type="subTitle"/>
          </p:nvPr>
        </p:nvSpPr>
        <p:spPr>
          <a:xfrm>
            <a:off x="4782992" y="4047575"/>
            <a:ext cx="2838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3"/>
          <p:cNvSpPr txBox="1"/>
          <p:nvPr>
            <p:ph idx="15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4" name="Google Shape;74;p23"/>
          <p:cNvSpPr/>
          <p:nvPr/>
        </p:nvSpPr>
        <p:spPr>
          <a:xfrm rot="5400000">
            <a:off x="-2062900" y="2056600"/>
            <a:ext cx="40362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3"/>
          <p:cNvSpPr/>
          <p:nvPr/>
        </p:nvSpPr>
        <p:spPr>
          <a:xfrm rot="5400000">
            <a:off x="7170700" y="2056600"/>
            <a:ext cx="40362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8" name="Google Shape;78;p24"/>
          <p:cNvSpPr/>
          <p:nvPr/>
        </p:nvSpPr>
        <p:spPr>
          <a:xfrm>
            <a:off x="-796275" y="-462500"/>
            <a:ext cx="22026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4"/>
          <p:cNvSpPr/>
          <p:nvPr/>
        </p:nvSpPr>
        <p:spPr>
          <a:xfrm rot="5400000">
            <a:off x="7830700" y="-462500"/>
            <a:ext cx="22026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5"/>
          <p:cNvSpPr txBox="1"/>
          <p:nvPr>
            <p:ph type="title"/>
          </p:nvPr>
        </p:nvSpPr>
        <p:spPr>
          <a:xfrm>
            <a:off x="713225" y="1469700"/>
            <a:ext cx="2997900" cy="156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2" name="Google Shape;82;p25"/>
          <p:cNvSpPr txBox="1"/>
          <p:nvPr>
            <p:ph idx="1" type="subTitle"/>
          </p:nvPr>
        </p:nvSpPr>
        <p:spPr>
          <a:xfrm>
            <a:off x="1155875" y="3001175"/>
            <a:ext cx="25551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5"/>
          <p:cNvSpPr/>
          <p:nvPr/>
        </p:nvSpPr>
        <p:spPr>
          <a:xfrm>
            <a:off x="713225" y="-212037"/>
            <a:ext cx="2903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5"/>
          <p:cNvSpPr/>
          <p:nvPr/>
        </p:nvSpPr>
        <p:spPr>
          <a:xfrm>
            <a:off x="5488625" y="4353538"/>
            <a:ext cx="2903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6"/>
          <p:cNvSpPr txBox="1"/>
          <p:nvPr>
            <p:ph type="title"/>
          </p:nvPr>
        </p:nvSpPr>
        <p:spPr>
          <a:xfrm>
            <a:off x="5432875" y="1451863"/>
            <a:ext cx="2997900" cy="156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7" name="Google Shape;87;p26"/>
          <p:cNvSpPr txBox="1"/>
          <p:nvPr>
            <p:ph idx="1" type="subTitle"/>
          </p:nvPr>
        </p:nvSpPr>
        <p:spPr>
          <a:xfrm>
            <a:off x="5432875" y="3019063"/>
            <a:ext cx="25551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6"/>
          <p:cNvSpPr/>
          <p:nvPr/>
        </p:nvSpPr>
        <p:spPr>
          <a:xfrm>
            <a:off x="5527375" y="-212037"/>
            <a:ext cx="2903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6"/>
          <p:cNvSpPr/>
          <p:nvPr/>
        </p:nvSpPr>
        <p:spPr>
          <a:xfrm>
            <a:off x="713225" y="4353538"/>
            <a:ext cx="2903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7"/>
          <p:cNvSpPr txBox="1"/>
          <p:nvPr>
            <p:ph type="title"/>
          </p:nvPr>
        </p:nvSpPr>
        <p:spPr>
          <a:xfrm>
            <a:off x="2290025" y="2855113"/>
            <a:ext cx="45639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2" name="Google Shape;92;p27"/>
          <p:cNvSpPr txBox="1"/>
          <p:nvPr>
            <p:ph idx="1" type="subTitle"/>
          </p:nvPr>
        </p:nvSpPr>
        <p:spPr>
          <a:xfrm>
            <a:off x="1458125" y="1599438"/>
            <a:ext cx="6227700" cy="146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3" name="Google Shape;93;p27"/>
          <p:cNvSpPr/>
          <p:nvPr/>
        </p:nvSpPr>
        <p:spPr>
          <a:xfrm>
            <a:off x="3053250" y="-570500"/>
            <a:ext cx="3037500" cy="1110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7"/>
          <p:cNvSpPr/>
          <p:nvPr/>
        </p:nvSpPr>
        <p:spPr>
          <a:xfrm>
            <a:off x="3053225" y="4560425"/>
            <a:ext cx="3037500" cy="1110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8"/>
          <p:cNvSpPr txBox="1"/>
          <p:nvPr>
            <p:ph idx="1" type="subTitle"/>
          </p:nvPr>
        </p:nvSpPr>
        <p:spPr>
          <a:xfrm>
            <a:off x="5230675" y="2474163"/>
            <a:ext cx="24669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8"/>
          <p:cNvSpPr txBox="1"/>
          <p:nvPr>
            <p:ph type="title"/>
          </p:nvPr>
        </p:nvSpPr>
        <p:spPr>
          <a:xfrm>
            <a:off x="5230675" y="1648750"/>
            <a:ext cx="320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8" name="Google Shape;98;p28"/>
          <p:cNvSpPr/>
          <p:nvPr/>
        </p:nvSpPr>
        <p:spPr>
          <a:xfrm>
            <a:off x="6413575" y="-462500"/>
            <a:ext cx="4034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8"/>
          <p:cNvSpPr/>
          <p:nvPr/>
        </p:nvSpPr>
        <p:spPr>
          <a:xfrm>
            <a:off x="6413575" y="4608575"/>
            <a:ext cx="4034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9"/>
          <p:cNvSpPr txBox="1"/>
          <p:nvPr>
            <p:ph idx="1" type="subTitle"/>
          </p:nvPr>
        </p:nvSpPr>
        <p:spPr>
          <a:xfrm>
            <a:off x="1029825" y="1470650"/>
            <a:ext cx="3368100" cy="22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p29"/>
          <p:cNvSpPr txBox="1"/>
          <p:nvPr>
            <p:ph idx="2" type="subTitle"/>
          </p:nvPr>
        </p:nvSpPr>
        <p:spPr>
          <a:xfrm>
            <a:off x="4746075" y="2606350"/>
            <a:ext cx="33681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3" name="Google Shape;103;p2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4" name="Google Shape;104;p29"/>
          <p:cNvSpPr/>
          <p:nvPr/>
        </p:nvSpPr>
        <p:spPr>
          <a:xfrm rot="5400000">
            <a:off x="-1172500" y="2927825"/>
            <a:ext cx="23595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9"/>
          <p:cNvSpPr/>
          <p:nvPr/>
        </p:nvSpPr>
        <p:spPr>
          <a:xfrm rot="5400000">
            <a:off x="7957000" y="1218250"/>
            <a:ext cx="23595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0"/>
          <p:cNvSpPr txBox="1"/>
          <p:nvPr>
            <p:ph type="title"/>
          </p:nvPr>
        </p:nvSpPr>
        <p:spPr>
          <a:xfrm>
            <a:off x="720000" y="2784563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8" name="Google Shape;108;p30"/>
          <p:cNvSpPr txBox="1"/>
          <p:nvPr>
            <p:ph idx="1" type="subTitle"/>
          </p:nvPr>
        </p:nvSpPr>
        <p:spPr>
          <a:xfrm>
            <a:off x="720000" y="3142508"/>
            <a:ext cx="23364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30"/>
          <p:cNvSpPr txBox="1"/>
          <p:nvPr>
            <p:ph idx="2" type="title"/>
          </p:nvPr>
        </p:nvSpPr>
        <p:spPr>
          <a:xfrm>
            <a:off x="3403800" y="2784563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0" name="Google Shape;110;p30"/>
          <p:cNvSpPr txBox="1"/>
          <p:nvPr>
            <p:ph idx="3" type="subTitle"/>
          </p:nvPr>
        </p:nvSpPr>
        <p:spPr>
          <a:xfrm>
            <a:off x="3403800" y="3142508"/>
            <a:ext cx="23364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30"/>
          <p:cNvSpPr txBox="1"/>
          <p:nvPr>
            <p:ph idx="4" type="title"/>
          </p:nvPr>
        </p:nvSpPr>
        <p:spPr>
          <a:xfrm>
            <a:off x="6087600" y="2784563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2" name="Google Shape;112;p30"/>
          <p:cNvSpPr txBox="1"/>
          <p:nvPr>
            <p:ph idx="5" type="subTitle"/>
          </p:nvPr>
        </p:nvSpPr>
        <p:spPr>
          <a:xfrm>
            <a:off x="6087600" y="3142508"/>
            <a:ext cx="23364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0"/>
          <p:cNvSpPr txBox="1"/>
          <p:nvPr>
            <p:ph idx="6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4" name="Google Shape;114;p30"/>
          <p:cNvSpPr/>
          <p:nvPr/>
        </p:nvSpPr>
        <p:spPr>
          <a:xfrm>
            <a:off x="-1303975" y="-462500"/>
            <a:ext cx="4034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0"/>
          <p:cNvSpPr/>
          <p:nvPr/>
        </p:nvSpPr>
        <p:spPr>
          <a:xfrm>
            <a:off x="6413575" y="4608575"/>
            <a:ext cx="4034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" name="Google Shape;15;p13"/>
          <p:cNvSpPr txBox="1"/>
          <p:nvPr>
            <p:ph idx="1" type="body"/>
          </p:nvPr>
        </p:nvSpPr>
        <p:spPr>
          <a:xfrm>
            <a:off x="2194800" y="1457275"/>
            <a:ext cx="4754400" cy="29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6" name="Google Shape;16;p13"/>
          <p:cNvSpPr/>
          <p:nvPr/>
        </p:nvSpPr>
        <p:spPr>
          <a:xfrm rot="5400000">
            <a:off x="-187800" y="4401845"/>
            <a:ext cx="25551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3"/>
          <p:cNvSpPr/>
          <p:nvPr/>
        </p:nvSpPr>
        <p:spPr>
          <a:xfrm rot="5400000">
            <a:off x="6776725" y="4401845"/>
            <a:ext cx="25551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1"/>
          <p:cNvSpPr txBox="1"/>
          <p:nvPr>
            <p:ph type="title"/>
          </p:nvPr>
        </p:nvSpPr>
        <p:spPr>
          <a:xfrm>
            <a:off x="1354375" y="1786225"/>
            <a:ext cx="2732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8" name="Google Shape;118;p31"/>
          <p:cNvSpPr txBox="1"/>
          <p:nvPr>
            <p:ph idx="1" type="subTitle"/>
          </p:nvPr>
        </p:nvSpPr>
        <p:spPr>
          <a:xfrm>
            <a:off x="1354375" y="2144150"/>
            <a:ext cx="2732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31"/>
          <p:cNvSpPr txBox="1"/>
          <p:nvPr>
            <p:ph idx="2" type="title"/>
          </p:nvPr>
        </p:nvSpPr>
        <p:spPr>
          <a:xfrm>
            <a:off x="5057233" y="1786225"/>
            <a:ext cx="2732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0" name="Google Shape;120;p31"/>
          <p:cNvSpPr txBox="1"/>
          <p:nvPr>
            <p:ph idx="3" type="subTitle"/>
          </p:nvPr>
        </p:nvSpPr>
        <p:spPr>
          <a:xfrm>
            <a:off x="5057233" y="2144150"/>
            <a:ext cx="2732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31"/>
          <p:cNvSpPr txBox="1"/>
          <p:nvPr>
            <p:ph idx="4" type="title"/>
          </p:nvPr>
        </p:nvSpPr>
        <p:spPr>
          <a:xfrm>
            <a:off x="1354375" y="3219625"/>
            <a:ext cx="2732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2" name="Google Shape;122;p31"/>
          <p:cNvSpPr txBox="1"/>
          <p:nvPr>
            <p:ph idx="5" type="subTitle"/>
          </p:nvPr>
        </p:nvSpPr>
        <p:spPr>
          <a:xfrm>
            <a:off x="1354375" y="3577550"/>
            <a:ext cx="2732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1"/>
          <p:cNvSpPr txBox="1"/>
          <p:nvPr>
            <p:ph idx="6" type="title"/>
          </p:nvPr>
        </p:nvSpPr>
        <p:spPr>
          <a:xfrm>
            <a:off x="5057233" y="3219625"/>
            <a:ext cx="2732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4" name="Google Shape;124;p31"/>
          <p:cNvSpPr txBox="1"/>
          <p:nvPr>
            <p:ph idx="7" type="subTitle"/>
          </p:nvPr>
        </p:nvSpPr>
        <p:spPr>
          <a:xfrm>
            <a:off x="5057233" y="3577550"/>
            <a:ext cx="2732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31"/>
          <p:cNvSpPr txBox="1"/>
          <p:nvPr>
            <p:ph idx="8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6" name="Google Shape;126;p31"/>
          <p:cNvSpPr/>
          <p:nvPr/>
        </p:nvSpPr>
        <p:spPr>
          <a:xfrm>
            <a:off x="-738475" y="539500"/>
            <a:ext cx="2903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1"/>
          <p:cNvSpPr/>
          <p:nvPr/>
        </p:nvSpPr>
        <p:spPr>
          <a:xfrm>
            <a:off x="6979075" y="539500"/>
            <a:ext cx="2903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2"/>
          <p:cNvSpPr txBox="1"/>
          <p:nvPr>
            <p:ph type="title"/>
          </p:nvPr>
        </p:nvSpPr>
        <p:spPr>
          <a:xfrm>
            <a:off x="1098513" y="1951013"/>
            <a:ext cx="2079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0" name="Google Shape;130;p32"/>
          <p:cNvSpPr txBox="1"/>
          <p:nvPr>
            <p:ph idx="1" type="subTitle"/>
          </p:nvPr>
        </p:nvSpPr>
        <p:spPr>
          <a:xfrm>
            <a:off x="1098513" y="2308938"/>
            <a:ext cx="2079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2"/>
          <p:cNvSpPr txBox="1"/>
          <p:nvPr>
            <p:ph idx="2" type="title"/>
          </p:nvPr>
        </p:nvSpPr>
        <p:spPr>
          <a:xfrm>
            <a:off x="3532501" y="1951013"/>
            <a:ext cx="2079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2" name="Google Shape;132;p32"/>
          <p:cNvSpPr txBox="1"/>
          <p:nvPr>
            <p:ph idx="3" type="subTitle"/>
          </p:nvPr>
        </p:nvSpPr>
        <p:spPr>
          <a:xfrm>
            <a:off x="3532505" y="2308938"/>
            <a:ext cx="2079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2"/>
          <p:cNvSpPr txBox="1"/>
          <p:nvPr>
            <p:ph idx="4" type="title"/>
          </p:nvPr>
        </p:nvSpPr>
        <p:spPr>
          <a:xfrm>
            <a:off x="1098513" y="3689650"/>
            <a:ext cx="2079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4" name="Google Shape;134;p32"/>
          <p:cNvSpPr txBox="1"/>
          <p:nvPr>
            <p:ph idx="5" type="subTitle"/>
          </p:nvPr>
        </p:nvSpPr>
        <p:spPr>
          <a:xfrm>
            <a:off x="1098513" y="4047575"/>
            <a:ext cx="2079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2"/>
          <p:cNvSpPr txBox="1"/>
          <p:nvPr>
            <p:ph idx="6" type="title"/>
          </p:nvPr>
        </p:nvSpPr>
        <p:spPr>
          <a:xfrm>
            <a:off x="3532501" y="3689650"/>
            <a:ext cx="2079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6" name="Google Shape;136;p32"/>
          <p:cNvSpPr txBox="1"/>
          <p:nvPr>
            <p:ph idx="7" type="subTitle"/>
          </p:nvPr>
        </p:nvSpPr>
        <p:spPr>
          <a:xfrm>
            <a:off x="3532501" y="4047575"/>
            <a:ext cx="2079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2"/>
          <p:cNvSpPr txBox="1"/>
          <p:nvPr>
            <p:ph idx="8" type="title"/>
          </p:nvPr>
        </p:nvSpPr>
        <p:spPr>
          <a:xfrm>
            <a:off x="5966497" y="1951013"/>
            <a:ext cx="2079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8" name="Google Shape;138;p32"/>
          <p:cNvSpPr txBox="1"/>
          <p:nvPr>
            <p:ph idx="9" type="subTitle"/>
          </p:nvPr>
        </p:nvSpPr>
        <p:spPr>
          <a:xfrm>
            <a:off x="5966497" y="2308938"/>
            <a:ext cx="2079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2"/>
          <p:cNvSpPr txBox="1"/>
          <p:nvPr>
            <p:ph idx="13" type="title"/>
          </p:nvPr>
        </p:nvSpPr>
        <p:spPr>
          <a:xfrm>
            <a:off x="5966497" y="3689650"/>
            <a:ext cx="2079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0" name="Google Shape;140;p32"/>
          <p:cNvSpPr txBox="1"/>
          <p:nvPr>
            <p:ph idx="14" type="subTitle"/>
          </p:nvPr>
        </p:nvSpPr>
        <p:spPr>
          <a:xfrm>
            <a:off x="5966497" y="4047575"/>
            <a:ext cx="2079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2"/>
          <p:cNvSpPr txBox="1"/>
          <p:nvPr>
            <p:ph idx="15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2" name="Google Shape;142;p32"/>
          <p:cNvSpPr/>
          <p:nvPr/>
        </p:nvSpPr>
        <p:spPr>
          <a:xfrm rot="5400000">
            <a:off x="-1172500" y="1218250"/>
            <a:ext cx="23595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32"/>
          <p:cNvSpPr/>
          <p:nvPr/>
        </p:nvSpPr>
        <p:spPr>
          <a:xfrm rot="5400000">
            <a:off x="7957000" y="2927825"/>
            <a:ext cx="23595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1151614" y="1438900"/>
            <a:ext cx="21381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1151400" y="1769102"/>
            <a:ext cx="21381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3"/>
          <p:cNvSpPr txBox="1"/>
          <p:nvPr>
            <p:ph idx="2" type="title"/>
          </p:nvPr>
        </p:nvSpPr>
        <p:spPr>
          <a:xfrm>
            <a:off x="5854575" y="1935975"/>
            <a:ext cx="21381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48" name="Google Shape;148;p33"/>
          <p:cNvSpPr txBox="1"/>
          <p:nvPr>
            <p:ph idx="3" type="subTitle"/>
          </p:nvPr>
        </p:nvSpPr>
        <p:spPr>
          <a:xfrm>
            <a:off x="5854575" y="2266167"/>
            <a:ext cx="21381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3"/>
          <p:cNvSpPr txBox="1"/>
          <p:nvPr>
            <p:ph idx="4" type="title"/>
          </p:nvPr>
        </p:nvSpPr>
        <p:spPr>
          <a:xfrm>
            <a:off x="5854619" y="2930124"/>
            <a:ext cx="21381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50" name="Google Shape;150;p33"/>
          <p:cNvSpPr txBox="1"/>
          <p:nvPr>
            <p:ph idx="5" type="subTitle"/>
          </p:nvPr>
        </p:nvSpPr>
        <p:spPr>
          <a:xfrm>
            <a:off x="5854616" y="3260300"/>
            <a:ext cx="21381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3"/>
          <p:cNvSpPr txBox="1"/>
          <p:nvPr>
            <p:ph idx="6" type="title"/>
          </p:nvPr>
        </p:nvSpPr>
        <p:spPr>
          <a:xfrm>
            <a:off x="1151504" y="2433054"/>
            <a:ext cx="21381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52" name="Google Shape;152;p33"/>
          <p:cNvSpPr txBox="1"/>
          <p:nvPr>
            <p:ph idx="7" type="subTitle"/>
          </p:nvPr>
        </p:nvSpPr>
        <p:spPr>
          <a:xfrm>
            <a:off x="1151400" y="2763238"/>
            <a:ext cx="21381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33"/>
          <p:cNvSpPr txBox="1"/>
          <p:nvPr>
            <p:ph idx="8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4" name="Google Shape;154;p33"/>
          <p:cNvSpPr/>
          <p:nvPr/>
        </p:nvSpPr>
        <p:spPr>
          <a:xfrm>
            <a:off x="-458062" y="-212037"/>
            <a:ext cx="2903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33"/>
          <p:cNvSpPr/>
          <p:nvPr/>
        </p:nvSpPr>
        <p:spPr>
          <a:xfrm>
            <a:off x="6698638" y="4353538"/>
            <a:ext cx="2903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33"/>
          <p:cNvSpPr txBox="1"/>
          <p:nvPr>
            <p:ph idx="9" type="title"/>
          </p:nvPr>
        </p:nvSpPr>
        <p:spPr>
          <a:xfrm>
            <a:off x="1151454" y="3427204"/>
            <a:ext cx="21381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57" name="Google Shape;157;p33"/>
          <p:cNvSpPr txBox="1"/>
          <p:nvPr>
            <p:ph idx="13" type="subTitle"/>
          </p:nvPr>
        </p:nvSpPr>
        <p:spPr>
          <a:xfrm>
            <a:off x="1151350" y="3757388"/>
            <a:ext cx="21381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4"/>
          <p:cNvSpPr txBox="1"/>
          <p:nvPr>
            <p:ph type="ctrTitle"/>
          </p:nvPr>
        </p:nvSpPr>
        <p:spPr>
          <a:xfrm>
            <a:off x="2135400" y="563236"/>
            <a:ext cx="48732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0" name="Google Shape;160;p34"/>
          <p:cNvSpPr txBox="1"/>
          <p:nvPr>
            <p:ph idx="1" type="subTitle"/>
          </p:nvPr>
        </p:nvSpPr>
        <p:spPr>
          <a:xfrm>
            <a:off x="2941775" y="1507125"/>
            <a:ext cx="3200100" cy="13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1" name="Google Shape;161;p34"/>
          <p:cNvSpPr txBox="1"/>
          <p:nvPr/>
        </p:nvSpPr>
        <p:spPr>
          <a:xfrm>
            <a:off x="2555100" y="3617775"/>
            <a:ext cx="40338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b="1" i="0" lang="en" sz="1000" u="none" cap="none" strike="noStrike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and includes icons by </a:t>
            </a:r>
            <a:r>
              <a:rPr b="1" i="0" lang="en" sz="1000" u="none" cap="none" strike="noStrike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and infographics &amp; images by </a:t>
            </a:r>
            <a:r>
              <a:rPr b="1" i="0" lang="en" sz="1000" u="none" cap="none" strike="noStrike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000" u="none" cap="none" strike="noStrike">
              <a:solidFill>
                <a:srgbClr val="191919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62" name="Google Shape;162;p34"/>
          <p:cNvSpPr/>
          <p:nvPr/>
        </p:nvSpPr>
        <p:spPr>
          <a:xfrm rot="5400000">
            <a:off x="-949225" y="193663"/>
            <a:ext cx="43269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4"/>
          <p:cNvSpPr/>
          <p:nvPr/>
        </p:nvSpPr>
        <p:spPr>
          <a:xfrm rot="5400000">
            <a:off x="5766325" y="3947838"/>
            <a:ext cx="43269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34"/>
          <p:cNvSpPr txBox="1"/>
          <p:nvPr>
            <p:ph idx="2" type="subTitle"/>
          </p:nvPr>
        </p:nvSpPr>
        <p:spPr>
          <a:xfrm>
            <a:off x="2854650" y="4221100"/>
            <a:ext cx="34347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191919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5"/>
          <p:cNvSpPr/>
          <p:nvPr/>
        </p:nvSpPr>
        <p:spPr>
          <a:xfrm>
            <a:off x="-565100" y="-462500"/>
            <a:ext cx="59091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5"/>
          <p:cNvSpPr/>
          <p:nvPr/>
        </p:nvSpPr>
        <p:spPr>
          <a:xfrm>
            <a:off x="3799950" y="4608575"/>
            <a:ext cx="59091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6"/>
          <p:cNvSpPr/>
          <p:nvPr/>
        </p:nvSpPr>
        <p:spPr>
          <a:xfrm>
            <a:off x="-808800" y="539500"/>
            <a:ext cx="3037500" cy="1110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6"/>
          <p:cNvSpPr/>
          <p:nvPr/>
        </p:nvSpPr>
        <p:spPr>
          <a:xfrm>
            <a:off x="6912025" y="3498575"/>
            <a:ext cx="3037500" cy="1110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"/>
          <p:cNvSpPr txBox="1"/>
          <p:nvPr>
            <p:ph type="title"/>
          </p:nvPr>
        </p:nvSpPr>
        <p:spPr>
          <a:xfrm>
            <a:off x="2391900" y="2561225"/>
            <a:ext cx="4360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14"/>
          <p:cNvSpPr txBox="1"/>
          <p:nvPr>
            <p:ph idx="2" type="title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1" name="Google Shape;21;p14"/>
          <p:cNvSpPr txBox="1"/>
          <p:nvPr>
            <p:ph idx="1" type="subTitle"/>
          </p:nvPr>
        </p:nvSpPr>
        <p:spPr>
          <a:xfrm>
            <a:off x="2391925" y="3361375"/>
            <a:ext cx="4360200" cy="5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4"/>
          <p:cNvSpPr/>
          <p:nvPr/>
        </p:nvSpPr>
        <p:spPr>
          <a:xfrm>
            <a:off x="-808800" y="539500"/>
            <a:ext cx="3037500" cy="1110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14"/>
          <p:cNvSpPr/>
          <p:nvPr/>
        </p:nvSpPr>
        <p:spPr>
          <a:xfrm>
            <a:off x="6912025" y="3498575"/>
            <a:ext cx="3037500" cy="1110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5"/>
          <p:cNvSpPr txBox="1"/>
          <p:nvPr>
            <p:ph idx="1" type="subTitle"/>
          </p:nvPr>
        </p:nvSpPr>
        <p:spPr>
          <a:xfrm>
            <a:off x="1662688" y="2732925"/>
            <a:ext cx="2543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" name="Google Shape;26;p15"/>
          <p:cNvSpPr txBox="1"/>
          <p:nvPr>
            <p:ph idx="2" type="subTitle"/>
          </p:nvPr>
        </p:nvSpPr>
        <p:spPr>
          <a:xfrm>
            <a:off x="4937604" y="2732925"/>
            <a:ext cx="2543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" name="Google Shape;27;p15"/>
          <p:cNvSpPr txBox="1"/>
          <p:nvPr>
            <p:ph idx="3" type="subTitle"/>
          </p:nvPr>
        </p:nvSpPr>
        <p:spPr>
          <a:xfrm>
            <a:off x="1662688" y="3069550"/>
            <a:ext cx="25437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5"/>
          <p:cNvSpPr txBox="1"/>
          <p:nvPr>
            <p:ph idx="4" type="subTitle"/>
          </p:nvPr>
        </p:nvSpPr>
        <p:spPr>
          <a:xfrm>
            <a:off x="4937611" y="3069550"/>
            <a:ext cx="25437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" name="Google Shape;30;p15"/>
          <p:cNvSpPr/>
          <p:nvPr/>
        </p:nvSpPr>
        <p:spPr>
          <a:xfrm>
            <a:off x="-1303975" y="-462500"/>
            <a:ext cx="4034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15"/>
          <p:cNvSpPr/>
          <p:nvPr/>
        </p:nvSpPr>
        <p:spPr>
          <a:xfrm>
            <a:off x="6413575" y="4608575"/>
            <a:ext cx="4034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" name="Google Shape;34;p16"/>
          <p:cNvSpPr/>
          <p:nvPr/>
        </p:nvSpPr>
        <p:spPr>
          <a:xfrm rot="5400000">
            <a:off x="6743250" y="-209300"/>
            <a:ext cx="23595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16"/>
          <p:cNvSpPr/>
          <p:nvPr/>
        </p:nvSpPr>
        <p:spPr>
          <a:xfrm>
            <a:off x="-1335600" y="4634025"/>
            <a:ext cx="23595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 txBox="1"/>
          <p:nvPr>
            <p:ph idx="1" type="subTitle"/>
          </p:nvPr>
        </p:nvSpPr>
        <p:spPr>
          <a:xfrm>
            <a:off x="713225" y="1694350"/>
            <a:ext cx="4134900" cy="20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type="title"/>
          </p:nvPr>
        </p:nvSpPr>
        <p:spPr>
          <a:xfrm>
            <a:off x="713225" y="541125"/>
            <a:ext cx="360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" name="Google Shape;39;p17"/>
          <p:cNvSpPr/>
          <p:nvPr/>
        </p:nvSpPr>
        <p:spPr>
          <a:xfrm>
            <a:off x="-1303975" y="-614900"/>
            <a:ext cx="56220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7"/>
          <p:cNvSpPr/>
          <p:nvPr/>
        </p:nvSpPr>
        <p:spPr>
          <a:xfrm>
            <a:off x="-1303975" y="4760975"/>
            <a:ext cx="56220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8"/>
          <p:cNvSpPr txBox="1"/>
          <p:nvPr>
            <p:ph type="title"/>
          </p:nvPr>
        </p:nvSpPr>
        <p:spPr>
          <a:xfrm>
            <a:off x="1388100" y="1374738"/>
            <a:ext cx="6367800" cy="23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3" name="Google Shape;43;p18"/>
          <p:cNvSpPr/>
          <p:nvPr/>
        </p:nvSpPr>
        <p:spPr>
          <a:xfrm rot="5400000">
            <a:off x="6337525" y="-212025"/>
            <a:ext cx="41865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18"/>
          <p:cNvSpPr/>
          <p:nvPr/>
        </p:nvSpPr>
        <p:spPr>
          <a:xfrm rot="5400000">
            <a:off x="-1380025" y="4353550"/>
            <a:ext cx="41865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9"/>
          <p:cNvSpPr txBox="1"/>
          <p:nvPr>
            <p:ph type="title"/>
          </p:nvPr>
        </p:nvSpPr>
        <p:spPr>
          <a:xfrm>
            <a:off x="2391900" y="1562825"/>
            <a:ext cx="4360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7" name="Google Shape;47;p19"/>
          <p:cNvSpPr txBox="1"/>
          <p:nvPr>
            <p:ph idx="1" type="subTitle"/>
          </p:nvPr>
        </p:nvSpPr>
        <p:spPr>
          <a:xfrm>
            <a:off x="2391925" y="2362975"/>
            <a:ext cx="43602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9"/>
          <p:cNvSpPr/>
          <p:nvPr/>
        </p:nvSpPr>
        <p:spPr>
          <a:xfrm>
            <a:off x="5176050" y="420588"/>
            <a:ext cx="3155400" cy="8043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19"/>
          <p:cNvSpPr/>
          <p:nvPr/>
        </p:nvSpPr>
        <p:spPr>
          <a:xfrm>
            <a:off x="812550" y="3918613"/>
            <a:ext cx="3155400" cy="8043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0"/>
          <p:cNvSpPr txBox="1"/>
          <p:nvPr>
            <p:ph type="title"/>
          </p:nvPr>
        </p:nvSpPr>
        <p:spPr>
          <a:xfrm>
            <a:off x="720000" y="3323425"/>
            <a:ext cx="4289700" cy="1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2" name="Google Shape;52;p20"/>
          <p:cNvSpPr/>
          <p:nvPr/>
        </p:nvSpPr>
        <p:spPr>
          <a:xfrm>
            <a:off x="-808800" y="539500"/>
            <a:ext cx="3037500" cy="1110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0"/>
          <p:cNvSpPr/>
          <p:nvPr/>
        </p:nvSpPr>
        <p:spPr>
          <a:xfrm>
            <a:off x="6912025" y="3498575"/>
            <a:ext cx="3037500" cy="1110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b="0" i="0" sz="35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b="0" i="0" sz="35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b="0" i="0" sz="35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b="0" i="0" sz="35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b="0" i="0" sz="35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b="0" i="0" sz="35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b="0" i="0" sz="35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b="0" i="0" sz="35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b="0" i="0" sz="35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713225" y="1152475"/>
            <a:ext cx="7682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 b="0" i="0" sz="1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namu.wiki/w/%ED%9C%B4%EB%A6%AC%EC%8A%A4%ED%8B%B1" TargetMode="External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"/>
          <p:cNvSpPr txBox="1"/>
          <p:nvPr>
            <p:ph type="ctrTitle"/>
          </p:nvPr>
        </p:nvSpPr>
        <p:spPr>
          <a:xfrm>
            <a:off x="713225" y="1129925"/>
            <a:ext cx="7717500" cy="24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메타플밍7기 2조 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길찾기 알고리즘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176" name="Google Shape;176;p1"/>
          <p:cNvSpPr txBox="1"/>
          <p:nvPr>
            <p:ph idx="1" type="subTitle"/>
          </p:nvPr>
        </p:nvSpPr>
        <p:spPr>
          <a:xfrm>
            <a:off x="2392500" y="3604075"/>
            <a:ext cx="43590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김지하, 성지훈, 한유진, 홍성견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0"/>
          <p:cNvSpPr txBox="1"/>
          <p:nvPr>
            <p:ph type="title"/>
          </p:nvPr>
        </p:nvSpPr>
        <p:spPr>
          <a:xfrm>
            <a:off x="0" y="9315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000">
                <a:solidFill>
                  <a:srgbClr val="212529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다익스트라(Dijkstra)</a:t>
            </a:r>
            <a:endParaRPr sz="3000">
              <a:solidFill>
                <a:srgbClr val="212529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/>
          </a:p>
        </p:txBody>
      </p:sp>
      <p:sp>
        <p:nvSpPr>
          <p:cNvPr id="238" name="Google Shape;238;p10"/>
          <p:cNvSpPr txBox="1"/>
          <p:nvPr>
            <p:ph idx="1" type="body"/>
          </p:nvPr>
        </p:nvSpPr>
        <p:spPr>
          <a:xfrm>
            <a:off x="0" y="575750"/>
            <a:ext cx="9144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 sz="2000">
                <a:solidFill>
                  <a:srgbClr val="555555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간선에 가중치가 있는 최단 경로 길찾기 알고리즘</a:t>
            </a:r>
            <a:endParaRPr sz="20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39" name="Google Shape;239;p10"/>
          <p:cNvSpPr txBox="1"/>
          <p:nvPr>
            <p:ph idx="1" type="body"/>
          </p:nvPr>
        </p:nvSpPr>
        <p:spPr>
          <a:xfrm>
            <a:off x="0" y="1124400"/>
            <a:ext cx="43704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9A87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다익스트라의 장점 </a:t>
            </a:r>
            <a:endParaRPr sz="1600">
              <a:solidFill>
                <a:srgbClr val="555555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5C5C5C"/>
              </a:buClr>
              <a:buSzPts val="1600"/>
              <a:buFont typeface="IBM Plex Sans KR"/>
              <a:buAutoNum type="arabicPeriod"/>
            </a:pPr>
            <a:r>
              <a:rPr lang="en" sz="1600">
                <a:solidFill>
                  <a:srgbClr val="5C5C5C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인접 행렬 또는 우선순위 대기열을 사용하여 구현할 수 있으므로 가능한 모든 경로를 확인하는 무차별 접근 방식보다 효율적이다.</a:t>
            </a:r>
            <a:endParaRPr sz="1600">
              <a:solidFill>
                <a:srgbClr val="5C5C5C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>
              <a:solidFill>
                <a:srgbClr val="5C5C5C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5C5C5C"/>
              </a:buClr>
              <a:buSzPts val="1600"/>
              <a:buFont typeface="IBM Plex Sans KR"/>
              <a:buAutoNum type="arabicPeriod"/>
            </a:pPr>
            <a:r>
              <a:rPr lang="en" sz="1600">
                <a:solidFill>
                  <a:srgbClr val="5C5C5C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거리뿐만 아니라 경로를 추적하도록 알고리즘을 쉽게 수정할 수 있다.</a:t>
            </a:r>
            <a:endParaRPr sz="1600">
              <a:solidFill>
                <a:srgbClr val="5C5C5C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>
              <a:solidFill>
                <a:srgbClr val="5C5C5C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>
              <a:solidFill>
                <a:srgbClr val="5C5C5C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ctr">
              <a:lnSpc>
                <a:spcPct val="70000"/>
              </a:lnSpc>
              <a:spcBef>
                <a:spcPts val="21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 sz="1600">
              <a:solidFill>
                <a:srgbClr val="21252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40" name="Google Shape;240;p10"/>
          <p:cNvSpPr txBox="1"/>
          <p:nvPr>
            <p:ph idx="1" type="body"/>
          </p:nvPr>
        </p:nvSpPr>
        <p:spPr>
          <a:xfrm>
            <a:off x="4657800" y="1121325"/>
            <a:ext cx="4486200" cy="37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>
                <a:solidFill>
                  <a:srgbClr val="F8900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다익스트라의 단점</a:t>
            </a:r>
            <a:endParaRPr sz="1600">
              <a:solidFill>
                <a:srgbClr val="555555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30200" lvl="0" marL="685800" rtl="0" algn="l">
              <a:lnSpc>
                <a:spcPct val="75000"/>
              </a:lnSpc>
              <a:spcBef>
                <a:spcPts val="2100"/>
              </a:spcBef>
              <a:spcAft>
                <a:spcPts val="0"/>
              </a:spcAft>
              <a:buClr>
                <a:srgbClr val="5C5C5C"/>
              </a:buClr>
              <a:buSzPts val="1600"/>
              <a:buFont typeface="IBM Plex Sans KR"/>
              <a:buAutoNum type="arabicPeriod"/>
            </a:pPr>
            <a:r>
              <a:rPr lang="en" sz="1600">
                <a:solidFill>
                  <a:srgbClr val="5C5C5C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음수 가중치 간선을 갖는 그래프에서는 작동하지 않는다. </a:t>
            </a:r>
            <a:endParaRPr sz="1600">
              <a:solidFill>
                <a:srgbClr val="5C5C5C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30200" lvl="0" marL="685800" rtl="0" algn="l">
              <a:lnSpc>
                <a:spcPct val="75000"/>
              </a:lnSpc>
              <a:spcBef>
                <a:spcPts val="2100"/>
              </a:spcBef>
              <a:spcAft>
                <a:spcPts val="0"/>
              </a:spcAft>
              <a:buClr>
                <a:srgbClr val="5C5C5C"/>
              </a:buClr>
              <a:buSzPts val="1600"/>
              <a:buFont typeface="IBM Plex Sans KR"/>
              <a:buAutoNum type="arabicPeriod"/>
            </a:pPr>
            <a:r>
              <a:rPr lang="en" sz="1600">
                <a:solidFill>
                  <a:srgbClr val="5C5C5C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우선순위 대기열을 사용할 때 간선이 많은 큰 그래프의 경우 느려질 수 있다.</a:t>
            </a:r>
            <a:endParaRPr sz="1600">
              <a:solidFill>
                <a:srgbClr val="5C5C5C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30200" lvl="0" marL="685800" rtl="0" algn="l">
              <a:lnSpc>
                <a:spcPct val="75000"/>
              </a:lnSpc>
              <a:spcBef>
                <a:spcPts val="2100"/>
              </a:spcBef>
              <a:spcAft>
                <a:spcPts val="0"/>
              </a:spcAft>
              <a:buClr>
                <a:srgbClr val="5C5C5C"/>
              </a:buClr>
              <a:buSzPts val="1600"/>
              <a:buFont typeface="IBM Plex Sans KR"/>
              <a:buAutoNum type="arabicPeriod"/>
            </a:pPr>
            <a:r>
              <a:rPr lang="en" sz="1600">
                <a:solidFill>
                  <a:srgbClr val="5C5C5C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그래프와 거리를 저장하려면 많은 양의 메모리가 필요하다.</a:t>
            </a:r>
            <a:endParaRPr sz="1600">
              <a:solidFill>
                <a:srgbClr val="5C5C5C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30200" lvl="0" marL="685800" rtl="0" algn="l">
              <a:lnSpc>
                <a:spcPct val="75000"/>
              </a:lnSpc>
              <a:spcBef>
                <a:spcPts val="2100"/>
              </a:spcBef>
              <a:spcAft>
                <a:spcPts val="0"/>
              </a:spcAft>
              <a:buClr>
                <a:srgbClr val="5C5C5C"/>
              </a:buClr>
              <a:buSzPts val="1600"/>
              <a:buFont typeface="IBM Plex Sans KR"/>
              <a:buAutoNum type="arabicPeriod"/>
            </a:pPr>
            <a:r>
              <a:rPr lang="en" sz="1600">
                <a:solidFill>
                  <a:srgbClr val="5C5C5C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동일한 거리에 여러 경로가 있는 경우 최상의 경로를 보장하지 않는다.</a:t>
            </a:r>
            <a:endParaRPr sz="1600">
              <a:solidFill>
                <a:srgbClr val="5C5C5C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30200" lvl="0" marL="685800" rtl="0" algn="l">
              <a:lnSpc>
                <a:spcPct val="75000"/>
              </a:lnSpc>
              <a:spcBef>
                <a:spcPts val="2100"/>
              </a:spcBef>
              <a:spcAft>
                <a:spcPts val="0"/>
              </a:spcAft>
              <a:buClr>
                <a:srgbClr val="5C5C5C"/>
              </a:buClr>
              <a:buSzPts val="1600"/>
              <a:buFont typeface="IBM Plex Sans KR"/>
              <a:buAutoNum type="arabicPeriod"/>
            </a:pPr>
            <a:r>
              <a:rPr lang="en" sz="1600">
                <a:solidFill>
                  <a:srgbClr val="5C5C5C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지형이나 교통 상황과 같은 다른 요소는 고려하지 않는다.</a:t>
            </a:r>
            <a:endParaRPr sz="1050">
              <a:solidFill>
                <a:srgbClr val="5C5C5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>
              <a:solidFill>
                <a:srgbClr val="21252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>
              <a:solidFill>
                <a:srgbClr val="21252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ctr">
              <a:lnSpc>
                <a:spcPct val="70000"/>
              </a:lnSpc>
              <a:spcBef>
                <a:spcPts val="21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 sz="1600">
              <a:solidFill>
                <a:srgbClr val="21252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A* 알고리즘 </a:t>
            </a:r>
            <a:endParaRPr/>
          </a:p>
        </p:txBody>
      </p:sp>
      <p:sp>
        <p:nvSpPr>
          <p:cNvPr id="182" name="Google Shape;182;p2"/>
          <p:cNvSpPr txBox="1"/>
          <p:nvPr>
            <p:ph idx="1" type="body"/>
          </p:nvPr>
        </p:nvSpPr>
        <p:spPr>
          <a:xfrm>
            <a:off x="61200" y="1533475"/>
            <a:ext cx="4754400" cy="28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-시작 노드와 목적지 노드를 정하고 두 노드 사이의 최단 거리를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 파악하는 알고리즘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-현재 상태의 비용을 g(x), 현재 상태에서 다음 상태로</a:t>
            </a:r>
            <a:endParaRPr sz="1200">
              <a:solidFill>
                <a:srgbClr val="2125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 이동할 때의 </a:t>
            </a:r>
            <a:r>
              <a:rPr lang="en" sz="120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휴리스틱</a:t>
            </a:r>
            <a:r>
              <a:rPr lang="en" sz="1200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 함수를 h(x)라고 할 때,</a:t>
            </a:r>
            <a:endParaRPr sz="1200">
              <a:solidFill>
                <a:srgbClr val="2125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 둘을 더한  𝑓(𝑥)=𝑔(𝑥)+ℎ(𝑥)가 최소가 되는 지점을</a:t>
            </a:r>
            <a:endParaRPr sz="1200">
              <a:solidFill>
                <a:srgbClr val="2125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 우선적으로 탐색</a:t>
            </a:r>
            <a:endParaRPr sz="1200">
              <a:solidFill>
                <a:srgbClr val="2125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rgbClr val="2125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-휴리스틱 함수 내지는 추정값을 어떻게 제공하느냐에 따라</a:t>
            </a:r>
            <a:endParaRPr sz="1200">
              <a:solidFill>
                <a:srgbClr val="2125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 알고리즘의 성능이 결정된다</a:t>
            </a:r>
            <a:endParaRPr sz="1200">
              <a:solidFill>
                <a:srgbClr val="2125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rgbClr val="2125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-휴리스틱 함수에서 목적지 노드까지의 남은 거리를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너무 과대평가한다면 실제로는 최단거리라도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해당 알고리즘 내에서는 최단 거리가 아닌 것으로 오인할 수 있고,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이 경우 최단경로 탐색에 실패할 수 있다.</a:t>
            </a:r>
            <a:endParaRPr sz="1200">
              <a:solidFill>
                <a:srgbClr val="2125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15600" y="1514450"/>
            <a:ext cx="4023601" cy="2918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199" y="0"/>
            <a:ext cx="86136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"/>
          <p:cNvSpPr txBox="1"/>
          <p:nvPr>
            <p:ph type="title"/>
          </p:nvPr>
        </p:nvSpPr>
        <p:spPr>
          <a:xfrm>
            <a:off x="720000" y="50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A* 알고리즘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"/>
          <p:cNvSpPr txBox="1"/>
          <p:nvPr>
            <p:ph type="title"/>
          </p:nvPr>
        </p:nvSpPr>
        <p:spPr>
          <a:xfrm>
            <a:off x="720000" y="3126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BFS </a:t>
            </a:r>
            <a:r>
              <a:rPr lang="en" sz="1600"/>
              <a:t>(</a:t>
            </a:r>
            <a:r>
              <a:rPr b="1" lang="en" sz="1600"/>
              <a:t>B</a:t>
            </a:r>
            <a:r>
              <a:rPr lang="en" sz="1600"/>
              <a:t>readth </a:t>
            </a:r>
            <a:r>
              <a:rPr b="1" lang="en" sz="1600"/>
              <a:t>F</a:t>
            </a:r>
            <a:r>
              <a:rPr lang="en" sz="1600"/>
              <a:t>irst </a:t>
            </a:r>
            <a:r>
              <a:rPr b="1" lang="en" sz="1600"/>
              <a:t>S</a:t>
            </a:r>
            <a:r>
              <a:rPr lang="en" sz="1600"/>
              <a:t>earch || 너비 우선 검색)</a:t>
            </a:r>
            <a:endParaRPr sz="1600"/>
          </a:p>
        </p:txBody>
      </p:sp>
      <p:sp>
        <p:nvSpPr>
          <p:cNvPr id="195" name="Google Shape;195;p4"/>
          <p:cNvSpPr txBox="1"/>
          <p:nvPr>
            <p:ph idx="1" type="body"/>
          </p:nvPr>
        </p:nvSpPr>
        <p:spPr>
          <a:xfrm>
            <a:off x="0" y="1104900"/>
            <a:ext cx="4754400" cy="29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DFS와 함께 </a:t>
            </a:r>
            <a:r>
              <a:rPr b="1" lang="en"/>
              <a:t>맹목적 탐색방법</a:t>
            </a:r>
            <a:r>
              <a:rPr lang="en"/>
              <a:t> 중 하나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두 노드 사이의 </a:t>
            </a:r>
            <a:r>
              <a:rPr b="1" lang="en"/>
              <a:t>최단 거리</a:t>
            </a:r>
            <a:r>
              <a:rPr lang="en"/>
              <a:t> 탐색에 적합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너비를 기준으로 한 층별로 노드를 방문해 나가는 방식 -&gt; </a:t>
            </a:r>
            <a:r>
              <a:rPr b="1" lang="en"/>
              <a:t>인접한 노드를 우선적으로 탐색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모든 정점을 한 번씩 방문 후 인접 간선 검사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장점: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시작 노드에서 도착 노드까지의 </a:t>
            </a:r>
            <a:r>
              <a:rPr b="1" lang="en"/>
              <a:t>최단 길이 경로를 보장</a:t>
            </a:r>
            <a:endParaRPr b="1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단점: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경로가 매우 길 경우, 탐색 가지가 급격히 증가함에 따라 보다 </a:t>
            </a:r>
            <a:r>
              <a:rPr b="1" lang="en"/>
              <a:t>많은 기억 공간을 필요</a:t>
            </a:r>
            <a:endParaRPr b="1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도착 노드 도달 시 종료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경로별 특징 저장 불가</a:t>
            </a:r>
            <a:endParaRPr b="1"/>
          </a:p>
        </p:txBody>
      </p:sp>
      <p:pic>
        <p:nvPicPr>
          <p:cNvPr id="196" name="Google Shape;19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16525" y="1044000"/>
            <a:ext cx="3175463" cy="3953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DFS(Depth-First Search) 깊이 우선 탐색</a:t>
            </a:r>
            <a:endParaRPr/>
          </a:p>
        </p:txBody>
      </p:sp>
      <p:sp>
        <p:nvSpPr>
          <p:cNvPr id="202" name="Google Shape;202;p5"/>
          <p:cNvSpPr txBox="1"/>
          <p:nvPr>
            <p:ph idx="1" type="body"/>
          </p:nvPr>
        </p:nvSpPr>
        <p:spPr>
          <a:xfrm>
            <a:off x="4245975" y="2229125"/>
            <a:ext cx="46140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탐색할 때 한 방향으로 갈 수 있을 때까지 계속 가다가 더 이상 갈 수 없게 되면 다시 가장 가까운 갈림길로 돌아와서 다른 방향으로 탐색을 진행하는 순회 방법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/>
              <a:t>너비우선 탐색과는 다르게 현재 탐색 중인 노드에서 연결된 노드로 탐색을 진행한다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/>
              <a:t>(너비우선 탐색은 시작 노드에서 가까운 노드부터 탐색을 진행함)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203" name="Google Shape;20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58974"/>
            <a:ext cx="4105500" cy="2331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DFS(Depth-First Search) 깊이 우선 탐색</a:t>
            </a:r>
            <a:endParaRPr/>
          </a:p>
        </p:txBody>
      </p:sp>
      <p:sp>
        <p:nvSpPr>
          <p:cNvPr id="209" name="Google Shape;209;p6"/>
          <p:cNvSpPr txBox="1"/>
          <p:nvPr>
            <p:ph idx="1" type="body"/>
          </p:nvPr>
        </p:nvSpPr>
        <p:spPr>
          <a:xfrm>
            <a:off x="4105500" y="2016825"/>
            <a:ext cx="4754400" cy="30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200"/>
              <a:t>깊이 제한과 백트래킹 </a:t>
            </a:r>
            <a:endParaRPr b="1" sz="22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22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 sz="1500"/>
              <a:t>탐색 과정이 시작 노드에서 한없이 깊이 진행되는 것을 막기 위해 깊이 제한을 사용한다. </a:t>
            </a:r>
            <a:endParaRPr sz="15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br>
              <a:rPr lang="en" sz="1500"/>
            </a:br>
            <a:r>
              <a:rPr lang="en" sz="1500"/>
              <a:t>깊이 제한에 도달할 때까지 목표노드가 발견되지 않으면 최근에 첨가된 노드의 부모노드로 되돌아와서, 이전과는 다른 방향으로 진행한다. (백트래킹)</a:t>
            </a:r>
            <a:endParaRPr sz="15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210" name="Google Shape;21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675" y="1583050"/>
            <a:ext cx="3124322" cy="306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DFS(Depth-First Search) 깊이 우선 탐색</a:t>
            </a:r>
            <a:endParaRPr/>
          </a:p>
        </p:txBody>
      </p:sp>
      <p:sp>
        <p:nvSpPr>
          <p:cNvPr id="216" name="Google Shape;216;p7"/>
          <p:cNvSpPr txBox="1"/>
          <p:nvPr>
            <p:ph idx="1" type="body"/>
          </p:nvPr>
        </p:nvSpPr>
        <p:spPr>
          <a:xfrm>
            <a:off x="720000" y="2122975"/>
            <a:ext cx="2948700" cy="30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장점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/>
              <a:t>현 경로상의 노드들만을 기억하면 되므로 저장 공간의 수요가 비교적 적다.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rPr lang="en"/>
              <a:t>목표 노드가 깊은 단계에 있을 경우 해를 빨리 구할 수 있다.</a:t>
            </a:r>
            <a:endParaRPr/>
          </a:p>
        </p:txBody>
      </p:sp>
      <p:sp>
        <p:nvSpPr>
          <p:cNvPr id="217" name="Google Shape;217;p7"/>
          <p:cNvSpPr txBox="1"/>
          <p:nvPr>
            <p:ph idx="1" type="body"/>
          </p:nvPr>
        </p:nvSpPr>
        <p:spPr>
          <a:xfrm>
            <a:off x="5475300" y="2122975"/>
            <a:ext cx="2948700" cy="30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단점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/>
              <a:t>해가 없는 경로에 깊이 빠질 가능성이 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rPr lang="en"/>
              <a:t>얻어진 해가 최단 경로가 된다는 보장이 없다.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"/>
          <p:cNvSpPr txBox="1"/>
          <p:nvPr>
            <p:ph type="title"/>
          </p:nvPr>
        </p:nvSpPr>
        <p:spPr>
          <a:xfrm>
            <a:off x="0" y="4633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000">
                <a:solidFill>
                  <a:srgbClr val="212529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다익스트라(Dijkstra)</a:t>
            </a:r>
            <a:endParaRPr sz="3000">
              <a:solidFill>
                <a:srgbClr val="212529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/>
          </a:p>
        </p:txBody>
      </p:sp>
      <p:sp>
        <p:nvSpPr>
          <p:cNvPr id="223" name="Google Shape;223;p8"/>
          <p:cNvSpPr txBox="1"/>
          <p:nvPr>
            <p:ph idx="1" type="body"/>
          </p:nvPr>
        </p:nvSpPr>
        <p:spPr>
          <a:xfrm>
            <a:off x="0" y="1000750"/>
            <a:ext cx="9144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 sz="2000">
                <a:solidFill>
                  <a:srgbClr val="555555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간선에 가중치가 있는 최단 경로 길찾기 알고리즘</a:t>
            </a:r>
            <a:endParaRPr sz="20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24" name="Google Shape;224;p8"/>
          <p:cNvSpPr txBox="1"/>
          <p:nvPr>
            <p:ph idx="1" type="body"/>
          </p:nvPr>
        </p:nvSpPr>
        <p:spPr>
          <a:xfrm>
            <a:off x="0" y="1576550"/>
            <a:ext cx="91440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>
                <a:solidFill>
                  <a:srgbClr val="21252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도착 정점 뿐만 아니라 모든 다른 정점까지 최단 경로로 방문하며 각 정점까지의 최단 경로 탐색</a:t>
            </a:r>
            <a:endParaRPr sz="1600">
              <a:solidFill>
                <a:srgbClr val="21252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ctr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 sz="1600">
                <a:solidFill>
                  <a:srgbClr val="21252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매번 최단 경로의 정점을 선택해 탐색 반복</a:t>
            </a:r>
            <a:endParaRPr sz="1600">
              <a:solidFill>
                <a:srgbClr val="21252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>
              <a:solidFill>
                <a:srgbClr val="21252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solidFill>
                  <a:srgbClr val="21252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동작단계</a:t>
            </a:r>
            <a:endParaRPr sz="1800">
              <a:solidFill>
                <a:srgbClr val="21252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17500" lvl="0" marL="457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F0F0F"/>
              </a:buClr>
              <a:buSzPts val="1400"/>
              <a:buFont typeface="IBM Plex Sans KR Medium"/>
              <a:buAutoNum type="arabicPeriod"/>
            </a:pPr>
            <a:r>
              <a:rPr lang="en">
                <a:solidFill>
                  <a:srgbClr val="0F0F0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출발 노드를 설정하고, 최단 거리 테이블을 초기화</a:t>
            </a:r>
            <a:endParaRPr>
              <a:solidFill>
                <a:srgbClr val="0F0F0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3175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400"/>
              <a:buFont typeface="IBM Plex Sans KR Medium"/>
              <a:buAutoNum type="arabicPeriod"/>
            </a:pPr>
            <a:r>
              <a:rPr lang="en">
                <a:solidFill>
                  <a:srgbClr val="0F0F0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방문하지 않은 노드 중 거리가 가장 짧은 노드를 선택</a:t>
            </a:r>
            <a:endParaRPr>
              <a:solidFill>
                <a:srgbClr val="0F0F0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3175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400"/>
              <a:buFont typeface="IBM Plex Sans KR Medium"/>
              <a:buAutoNum type="arabicPeriod"/>
            </a:pPr>
            <a:r>
              <a:rPr lang="en">
                <a:solidFill>
                  <a:srgbClr val="0F0F0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해당 노드를 거쳐 다른 노드로 가는 비용을 계산하여 최단 거리 테이블을 갱신</a:t>
            </a:r>
            <a:endParaRPr>
              <a:solidFill>
                <a:srgbClr val="0F0F0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IBM Plex Sans KR Medium"/>
              <a:buChar char="○"/>
            </a:pPr>
            <a:r>
              <a:rPr lang="en">
                <a:solidFill>
                  <a:srgbClr val="666666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갱신 : 현재 테이블의 최단거리보다, 해당 노드를 거쳐가는 비용이 작으면 작은 경로로 교체</a:t>
            </a:r>
            <a:endParaRPr>
              <a:solidFill>
                <a:srgbClr val="666666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3175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400"/>
              <a:buFont typeface="IBM Plex Sans KR Medium"/>
              <a:buAutoNum type="arabicPeriod"/>
            </a:pPr>
            <a:r>
              <a:rPr lang="en">
                <a:solidFill>
                  <a:srgbClr val="0F0F0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2~3의 과정을 반복</a:t>
            </a:r>
            <a:endParaRPr>
              <a:solidFill>
                <a:srgbClr val="0F0F0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18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 sz="1600">
              <a:solidFill>
                <a:srgbClr val="21252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225" name="Google Shape;22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250" y="847799"/>
            <a:ext cx="8274800" cy="326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9"/>
          <p:cNvSpPr txBox="1"/>
          <p:nvPr>
            <p:ph type="title"/>
          </p:nvPr>
        </p:nvSpPr>
        <p:spPr>
          <a:xfrm>
            <a:off x="0" y="9315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212529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다익스트라(Dijkstra)</a:t>
            </a:r>
            <a:endParaRPr sz="3000">
              <a:solidFill>
                <a:srgbClr val="212529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/>
          </a:p>
        </p:txBody>
      </p:sp>
      <p:sp>
        <p:nvSpPr>
          <p:cNvPr id="231" name="Google Shape;231;p9"/>
          <p:cNvSpPr txBox="1"/>
          <p:nvPr>
            <p:ph idx="1" type="body"/>
          </p:nvPr>
        </p:nvSpPr>
        <p:spPr>
          <a:xfrm>
            <a:off x="0" y="575750"/>
            <a:ext cx="9144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 sz="2000">
                <a:solidFill>
                  <a:srgbClr val="555555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간선에 가중치가 있는 최단 경로 길찾기 알고리즘</a:t>
            </a:r>
            <a:endParaRPr sz="20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232" name="Google Shape;23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363" y="1092225"/>
            <a:ext cx="8239125" cy="38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stel Minimalist Elegant Lines Portfolio by Slidesgo">
  <a:themeElements>
    <a:clrScheme name="Simple Light">
      <a:dk1>
        <a:srgbClr val="191919"/>
      </a:dk1>
      <a:lt1>
        <a:srgbClr val="E7E4F1"/>
      </a:lt1>
      <a:dk2>
        <a:srgbClr val="F5F3ED"/>
      </a:dk2>
      <a:lt2>
        <a:srgbClr val="FFE0A7"/>
      </a:lt2>
      <a:accent1>
        <a:srgbClr val="F9CFD0"/>
      </a:accent1>
      <a:accent2>
        <a:srgbClr val="D9CFDE"/>
      </a:accent2>
      <a:accent3>
        <a:srgbClr val="D2DAE9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